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0" y="950040"/>
            <a:ext cx="40622400" cy="1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10000"/>
              </a:lnSpc>
            </a:pPr>
            <a:r>
              <a:rPr b="0" lang="ru-RU" sz="145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33040" y="5938200"/>
            <a:ext cx="6666840" cy="562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328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328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4"/>
          </p:nvPr>
        </p:nvSpPr>
        <p:spPr>
          <a:xfrm>
            <a:off x="4716720" y="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5"/>
          </p:nvPr>
        </p:nvSpPr>
        <p:spPr>
          <a:xfrm>
            <a:off x="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6"/>
          </p:nvPr>
        </p:nvSpPr>
        <p:spPr>
          <a:xfrm>
            <a:off x="4716720" y="11876760"/>
            <a:ext cx="3616560" cy="62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534E717-A85D-41A8-A9D3-58ECC9955527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419760" y="801720"/>
            <a:ext cx="6719400" cy="4008960"/>
          </a:xfrm>
          <a:prstGeom prst="rect">
            <a:avLst/>
          </a:prstGeom>
          <a:ln w="0">
            <a:noFill/>
          </a:ln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1008000" y="5078520"/>
            <a:ext cx="5543640" cy="4811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None/>
            </a:pPr>
            <a:endParaRPr b="0" lang="ru-RU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40619520" cy="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4640" bIns="-44640" anchor="t">
            <a:noAutofit/>
          </a:bodyPr>
          <a:lstStyle>
            <a:lvl1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  <a:def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1828800">
              <a:lnSpc>
                <a:spcPct val="110000"/>
              </a:lnSpc>
              <a:spcBef>
                <a:spcPts val="799"/>
              </a:spcBef>
              <a:buNone/>
              <a:tabLst>
                <a:tab algn="l" pos="0"/>
              </a:tabLst>
            </a:pPr>
            <a:fld id="{CAABFA9F-9379-42C7-850F-776C8C66DE6D}" type="slidenum">
              <a:rPr b="0" lang="ru-RU" sz="3000" strike="noStrike" u="none">
                <a:solidFill>
                  <a:srgbClr val="000000"/>
                </a:solidFill>
                <a:uFillTx/>
                <a:latin typeface="+mn-lt"/>
                <a:ea typeface="+mn-ea"/>
              </a:rPr>
              <a:t>&lt;номер&gt;</a:t>
            </a:fld>
            <a:endParaRPr b="0" lang="ru-RU" sz="3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65B140-6D38-4679-A0BB-80DF501204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10000"/>
              </a:lnSpc>
              <a:buNone/>
            </a:pPr>
            <a:endParaRPr b="0" lang="ru-RU" sz="145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584"/>
              </a:spcBef>
              <a:buNone/>
            </a:pP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C099E443-F359-41F1-BA37-C3B4AFCBDA8C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76" name="sml_logo_white.png" descr="sml_logo_white.png"/>
          <p:cNvPicPr/>
          <p:nvPr/>
        </p:nvPicPr>
        <p:blipFill>
          <a:blip r:embed="rId3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76200" y="29916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Title Text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8" name="samolet_logo_sign_shadow_white.png" descr="samolet_logo_sign_shadow_white.png"/>
          <p:cNvPicPr/>
          <p:nvPr/>
        </p:nvPicPr>
        <p:blipFill>
          <a:blip r:embed="rId4"/>
          <a:stretch/>
        </p:blipFill>
        <p:spPr>
          <a:xfrm>
            <a:off x="347760" y="5028480"/>
            <a:ext cx="258480" cy="35172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84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5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5387760" cy="440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" name="Скругленный прямоугольник 1"/>
          <p:cNvSpPr/>
          <p:nvPr/>
        </p:nvSpPr>
        <p:spPr>
          <a:xfrm>
            <a:off x="36612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5" name="Скругленный прямоугольник 2"/>
          <p:cNvSpPr/>
          <p:nvPr/>
        </p:nvSpPr>
        <p:spPr>
          <a:xfrm>
            <a:off x="6706800" y="900000"/>
            <a:ext cx="300672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6" name="Скругленный прямоугольник 9"/>
          <p:cNvSpPr/>
          <p:nvPr/>
        </p:nvSpPr>
        <p:spPr>
          <a:xfrm>
            <a:off x="3551400" y="900000"/>
            <a:ext cx="2976840" cy="386928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Скругленный прямоугольник 6"/>
          <p:cNvSpPr/>
          <p:nvPr/>
        </p:nvSpPr>
        <p:spPr>
          <a:xfrm>
            <a:off x="366120" y="90000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8" name="Скругленный прямоугольник 7"/>
          <p:cNvSpPr/>
          <p:nvPr/>
        </p:nvSpPr>
        <p:spPr>
          <a:xfrm>
            <a:off x="6706800" y="90000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29" name="Скругленный прямоугольник 8"/>
          <p:cNvSpPr/>
          <p:nvPr/>
        </p:nvSpPr>
        <p:spPr>
          <a:xfrm>
            <a:off x="3551400" y="90000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0" name="Скругленный прямоугольник 11"/>
          <p:cNvSpPr/>
          <p:nvPr/>
        </p:nvSpPr>
        <p:spPr>
          <a:xfrm>
            <a:off x="366120" y="2925360"/>
            <a:ext cx="3006720" cy="184536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1" name="Скругленный прямоугольник 12"/>
          <p:cNvSpPr/>
          <p:nvPr/>
        </p:nvSpPr>
        <p:spPr>
          <a:xfrm>
            <a:off x="6706800" y="2925360"/>
            <a:ext cx="3006720" cy="184536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2" name="Скругленный прямоугольник 13"/>
          <p:cNvSpPr/>
          <p:nvPr/>
        </p:nvSpPr>
        <p:spPr>
          <a:xfrm>
            <a:off x="3551400" y="2925360"/>
            <a:ext cx="2976840" cy="184536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body"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PlaceHolder 9"/>
          <p:cNvSpPr>
            <a:spLocks noGrp="1"/>
          </p:cNvSpPr>
          <p:nvPr>
            <p:ph type="body"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10"/>
          <p:cNvSpPr>
            <a:spLocks noGrp="1"/>
          </p:cNvSpPr>
          <p:nvPr>
            <p:ph type="body"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11"/>
          <p:cNvSpPr>
            <a:spLocks noGrp="1"/>
          </p:cNvSpPr>
          <p:nvPr>
            <p:ph type="body"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12"/>
          <p:cNvSpPr>
            <a:spLocks noGrp="1"/>
          </p:cNvSpPr>
          <p:nvPr>
            <p:ph type="body"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13"/>
          <p:cNvSpPr>
            <a:spLocks noGrp="1"/>
          </p:cNvSpPr>
          <p:nvPr>
            <p:ph type="body"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9" name="Скругленный прямоугольник 1"/>
          <p:cNvSpPr/>
          <p:nvPr/>
        </p:nvSpPr>
        <p:spPr>
          <a:xfrm>
            <a:off x="36576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0" name="Скругленный прямоугольник 2"/>
          <p:cNvSpPr/>
          <p:nvPr/>
        </p:nvSpPr>
        <p:spPr>
          <a:xfrm>
            <a:off x="5128920" y="900000"/>
            <a:ext cx="4584600" cy="386928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>
            <a:noFill/>
          </a:ln>
          <a:effectLst>
            <a:outerShdw algn="tl" blurRad="254160" dir="2700000" dist="101314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0" rIns="0" tIns="0" bIns="0" anchor="ctr">
            <a:noAutofit/>
          </a:bodyPr>
          <a:p>
            <a:endParaRPr b="0" lang="ru-RU" sz="4800" strike="noStrike" u="none">
              <a:solidFill>
                <a:srgbClr val="7f7f7f"/>
              </a:solidFill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4432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Заголовок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Текст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ml_logo_blue.png" descr="sml_logo_blue.png"/>
          <p:cNvPicPr/>
          <p:nvPr/>
        </p:nvPicPr>
        <p:blipFill>
          <a:blip r:embed="rId2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pic>
        <p:nvPicPr>
          <p:cNvPr id="56" name="Рисунок 2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7" name="Рисунок 3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0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Отбивочный слайд</a:t>
            </a:r>
            <a:endParaRPr b="0" lang="ru-RU" sz="10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;p63" descr="sml_logo_blue.png"/>
          <p:cNvPicPr/>
          <p:nvPr/>
        </p:nvPicPr>
        <p:blipFill>
          <a:blip r:embed="rId3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140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;p63" descr="sml_logo_blue.png"/>
          <p:cNvPicPr/>
          <p:nvPr/>
        </p:nvPicPr>
        <p:blipFill>
          <a:blip r:embed="rId2"/>
          <a:srcRect l="106" t="0" r="104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Заголовок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7" name="Рисунок 4" descr=""/>
          <p:cNvPicPr/>
          <p:nvPr/>
        </p:nvPicPr>
        <p:blipFill>
          <a:blip r:embed="rId3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8" name="Рисунок 5" descr=""/>
          <p:cNvPicPr/>
          <p:nvPr/>
        </p:nvPicPr>
        <p:blipFill>
          <a:blip r:embed="rId4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58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58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ml_logo_blue.png" descr="sml_logo_blue.png"/>
          <p:cNvPicPr/>
          <p:nvPr/>
        </p:nvPicPr>
        <p:blipFill>
          <a:blip r:embed="rId3"/>
          <a:srcRect l="105" t="0" r="105" b="0"/>
          <a:stretch/>
        </p:blipFill>
        <p:spPr>
          <a:xfrm>
            <a:off x="8378280" y="5126040"/>
            <a:ext cx="1329120" cy="17784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6120" y="900000"/>
            <a:ext cx="5387760" cy="386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55000" lnSpcReduction="19999"/>
          </a:bodyPr>
          <a:p>
            <a:pPr indent="0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Титульный слайд второй вариант</a:t>
            </a:r>
            <a:endParaRPr b="0" lang="ru-RU" sz="140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72" name="Рисунок 2" descr=""/>
          <p:cNvPicPr/>
          <p:nvPr/>
        </p:nvPicPr>
        <p:blipFill>
          <a:blip r:embed="rId4"/>
          <a:stretch/>
        </p:blipFill>
        <p:spPr>
          <a:xfrm>
            <a:off x="366120" y="5144040"/>
            <a:ext cx="105480" cy="16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3" name="Рисунок 3" descr=""/>
          <p:cNvPicPr/>
          <p:nvPr/>
        </p:nvPicPr>
        <p:blipFill>
          <a:blip r:embed="rId5"/>
          <a:stretch/>
        </p:blipFill>
        <p:spPr>
          <a:xfrm>
            <a:off x="8606520" y="5150160"/>
            <a:ext cx="1107720" cy="148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64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58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Для правки структуры щёлкните мышью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1" marL="864000" indent="-324000">
              <a:spcBef>
                <a:spcPts val="46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Второй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2" marL="1296000" indent="-288000">
              <a:spcBef>
                <a:spcPts val="349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Третий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3" marL="1728000" indent="-216000">
              <a:spcBef>
                <a:spcPts val="232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979" strike="noStrike" u="none">
                <a:solidFill>
                  <a:srgbClr val="000000"/>
                </a:solidFill>
                <a:uFillTx/>
                <a:latin typeface="CoFo Sans"/>
              </a:rPr>
              <a:t>Четвёртый уровень структуры</a:t>
            </a:r>
            <a:endParaRPr b="0" lang="ru-RU" sz="1979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4" marL="2160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Пятый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5" marL="2592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Шестой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  <a:p>
            <a:pPr lvl="6" marL="3024000" indent="-216000">
              <a:spcBef>
                <a:spcPts val="116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820" strike="noStrike" u="none">
                <a:solidFill>
                  <a:srgbClr val="000000"/>
                </a:solidFill>
                <a:uFillTx/>
                <a:latin typeface="CoFo Sans"/>
              </a:rPr>
              <a:t>Седьмой уровень структуры</a:t>
            </a:r>
            <a:endParaRPr b="0" lang="ru-RU" sz="82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66120" y="364680"/>
            <a:ext cx="9477360" cy="46512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</a:t>
            </a:r>
            <a:br>
              <a:rPr sz="4400"/>
            </a:b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рыночных цен на арматуру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Box 2"/>
          <p:cNvSpPr/>
          <p:nvPr/>
        </p:nvSpPr>
        <p:spPr>
          <a:xfrm>
            <a:off x="637560" y="3778920"/>
            <a:ext cx="6562440" cy="180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На базе ГБПОУ МО «Физтех-колледж»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10000"/>
              </a:lnSpc>
              <a:spcBef>
                <a:spcPts val="799"/>
              </a:spcBef>
              <a:tabLst>
                <a:tab algn="l" pos="0"/>
              </a:tabLst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17 группа</a:t>
            </a:r>
            <a:endParaRPr b="0" lang="ru-RU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365200" y="180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2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Обучение моделей</a:t>
            </a:r>
            <a:endParaRPr b="0" lang="ru-RU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2365200" y="14724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1.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CatBoost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173960" y="76716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14948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211120" y="11016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2</a:t>
            </a: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. </a:t>
            </a:r>
            <a:r>
              <a:rPr b="1" lang="en-US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XGBoost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173960" y="87228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1204920" y="7772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300760" y="184680"/>
            <a:ext cx="534888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3. Random Forest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1173960" y="775440"/>
            <a:ext cx="7795080" cy="4167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демонстрирует наилучшие результаты как по R2, так и по MAE и MAPE, что делает его наиболее эффективной моделью.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XGBoost и Random Forest показывают более низкие результаты, особенно по R2 и MAE. Это может указывать на то, что CatBoost лучше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474560" y="624600"/>
            <a:ext cx="7165440" cy="4775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541800" y="603360"/>
            <a:ext cx="905976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9920" y="13536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Работу выполнял: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729240" y="119808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Фёдоров Андрей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ИСП23В</a:t>
            </a:r>
            <a:endParaRPr b="0" lang="ru-RU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" name="Рисунок 5" descr=""/>
          <p:cNvPicPr/>
          <p:nvPr/>
        </p:nvPicPr>
        <p:blipFill>
          <a:blip r:embed="rId1"/>
          <a:stretch/>
        </p:blipFill>
        <p:spPr>
          <a:xfrm>
            <a:off x="5698440" y="3794400"/>
            <a:ext cx="650160" cy="79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843280" y="48240"/>
            <a:ext cx="4332600" cy="448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25000" lnSpcReduction="19999"/>
          </a:bodyPr>
          <a:p>
            <a:pPr indent="0" algn="ctr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6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Смотрим данные после обучения и создания новых признаков</a:t>
            </a:r>
            <a:endParaRPr b="0" lang="ru-RU" sz="6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328680" y="887760"/>
            <a:ext cx="9571320" cy="379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CatBoost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1307520" y="70992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XGBoost</a:t>
            </a:r>
            <a:endParaRPr b="0" lang="ru-RU" sz="2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1299600" y="7588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928440" y="1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прогнозирования RandomForest</a:t>
            </a:r>
            <a:endParaRPr b="0" lang="ru-RU" sz="24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307520" y="724680"/>
            <a:ext cx="7528320" cy="4495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06800" y="887040"/>
            <a:ext cx="7210440" cy="3383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rmAutofit fontScale="25000" lnSpcReduction="19999"/>
          </a:bodyPr>
          <a:p>
            <a:pPr indent="0" defTabSz="82548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Общие выводы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Наилучшие результаты: CatBoost и XGBoost демонстрирюет хорошие прогнозы, что делает их наиболее эффективными.</a:t>
            </a:r>
            <a:br>
              <a:rPr sz="8800"/>
            </a:br>
            <a:br>
              <a:rPr sz="8800"/>
            </a:br>
            <a:r>
              <a:rPr b="1" lang="ru-RU" sz="8800" strike="noStrike" u="none">
                <a:solidFill>
                  <a:schemeClr val="dk1"/>
                </a:solidFill>
                <a:uFillTx/>
                <a:latin typeface="Helvetica Neue"/>
                <a:ea typeface="CoFo Sans"/>
              </a:rPr>
              <a:t>Сравнение с другими моделями: Random Forest показывают более низкие результаты. Это может указывать на то, что RandomForest хуже справляется с данными.</a:t>
            </a:r>
            <a:br>
              <a:rPr sz="8800"/>
            </a:br>
            <a:endParaRPr b="1" lang="ru-RU" sz="88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4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Вычисление объёма для последней даты на 6 недель вперёд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604160" y="1383480"/>
            <a:ext cx="6934680" cy="3476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CatBoost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508680" y="871560"/>
            <a:ext cx="8851320" cy="434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62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XGBoost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900000" y="972360"/>
            <a:ext cx="8491320" cy="424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140480" y="15372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Пример прогноза RandomForest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844560" y="916200"/>
            <a:ext cx="8311320" cy="415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260000" y="1935000"/>
            <a:ext cx="7351560" cy="945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rmAutofit fontScale="77500" lnSpcReduction="19999"/>
          </a:bodyPr>
          <a:p>
            <a:pPr indent="0" algn="ctr" defTabSz="82548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Спасибо за внимание!</a:t>
            </a:r>
            <a:endParaRPr b="0" lang="ru-RU" sz="5600" strike="noStrike" u="none">
              <a:solidFill>
                <a:srgbClr val="000000"/>
              </a:solidFill>
              <a:uFillTx/>
              <a:latin typeface="CoFo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66120" y="9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1" lang="ru-RU" sz="44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Содержание презентации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Что проделал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Как решал поставленную задачу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Конечный результат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Рисунок 1" descr=""/>
          <p:cNvPicPr/>
          <p:nvPr/>
        </p:nvPicPr>
        <p:blipFill>
          <a:blip r:embed="rId1"/>
          <a:stretch/>
        </p:blipFill>
        <p:spPr>
          <a:xfrm>
            <a:off x="23655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Рисунок 2" descr=""/>
          <p:cNvPicPr/>
          <p:nvPr/>
        </p:nvPicPr>
        <p:blipFill>
          <a:blip r:embed="rId2"/>
          <a:stretch/>
        </p:blipFill>
        <p:spPr>
          <a:xfrm>
            <a:off x="552060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Рисунок 3" descr=""/>
          <p:cNvPicPr/>
          <p:nvPr/>
        </p:nvPicPr>
        <p:blipFill>
          <a:blip r:embed="rId3"/>
          <a:stretch/>
        </p:blipFill>
        <p:spPr>
          <a:xfrm>
            <a:off x="8706960" y="3927960"/>
            <a:ext cx="828000" cy="661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66120" y="11880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задачей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1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Разбор Технического Задания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3729240" y="1080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2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3729240" y="146700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Составление плана работы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6886080" y="1080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3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886080" y="146700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Анализ данных 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PlaceHolder 8"/>
          <p:cNvSpPr>
            <a:spLocks noGrp="1"/>
          </p:cNvSpPr>
          <p:nvPr>
            <p:ph/>
          </p:nvPr>
        </p:nvSpPr>
        <p:spPr>
          <a:xfrm>
            <a:off x="54432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4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PlaceHolder 9"/>
          <p:cNvSpPr>
            <a:spLocks noGrp="1"/>
          </p:cNvSpPr>
          <p:nvPr>
            <p:ph/>
          </p:nvPr>
        </p:nvSpPr>
        <p:spPr>
          <a:xfrm>
            <a:off x="54432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признаков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10"/>
          <p:cNvSpPr>
            <a:spLocks noGrp="1"/>
          </p:cNvSpPr>
          <p:nvPr>
            <p:ph/>
          </p:nvPr>
        </p:nvSpPr>
        <p:spPr>
          <a:xfrm>
            <a:off x="3729240" y="3105360"/>
            <a:ext cx="26190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5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PlaceHolder 11"/>
          <p:cNvSpPr>
            <a:spLocks noGrp="1"/>
          </p:cNvSpPr>
          <p:nvPr>
            <p:ph/>
          </p:nvPr>
        </p:nvSpPr>
        <p:spPr>
          <a:xfrm>
            <a:off x="3729240" y="3491280"/>
            <a:ext cx="261900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моделей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12"/>
          <p:cNvSpPr>
            <a:spLocks noGrp="1"/>
          </p:cNvSpPr>
          <p:nvPr>
            <p:ph/>
          </p:nvPr>
        </p:nvSpPr>
        <p:spPr>
          <a:xfrm>
            <a:off x="6886080" y="3105360"/>
            <a:ext cx="264888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0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rgbClr val="ffffff"/>
                </a:solidFill>
                <a:uFillTx/>
                <a:latin typeface="CoFo Sans Medium"/>
                <a:ea typeface="CoFo Sans Medium"/>
              </a:rPr>
              <a:t>6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13"/>
          <p:cNvSpPr>
            <a:spLocks noGrp="1"/>
          </p:cNvSpPr>
          <p:nvPr>
            <p:ph/>
          </p:nvPr>
        </p:nvSpPr>
        <p:spPr>
          <a:xfrm>
            <a:off x="6886080" y="3491280"/>
            <a:ext cx="2648880" cy="110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Helvetica Neue"/>
                <a:ea typeface="Arial"/>
              </a:rPr>
              <a:t>Создание общей программы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0" name="Рисунок 13" descr=""/>
          <p:cNvPicPr/>
          <p:nvPr/>
        </p:nvPicPr>
        <p:blipFill>
          <a:blip r:embed="rId1"/>
          <a:stretch/>
        </p:blipFill>
        <p:spPr>
          <a:xfrm>
            <a:off x="2805480" y="42642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Рисунок 14" descr=""/>
          <p:cNvPicPr/>
          <p:nvPr/>
        </p:nvPicPr>
        <p:blipFill>
          <a:blip r:embed="rId2"/>
          <a:stretch/>
        </p:blipFill>
        <p:spPr>
          <a:xfrm>
            <a:off x="5955120" y="419652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Рисунок 15" descr=""/>
          <p:cNvPicPr/>
          <p:nvPr/>
        </p:nvPicPr>
        <p:blipFill>
          <a:blip r:embed="rId3"/>
          <a:stretch/>
        </p:blipFill>
        <p:spPr>
          <a:xfrm>
            <a:off x="9047520" y="4199760"/>
            <a:ext cx="487440" cy="38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3" name="Рисунок 16" descr=""/>
          <p:cNvPicPr/>
          <p:nvPr/>
        </p:nvPicPr>
        <p:blipFill>
          <a:blip r:embed="rId4"/>
          <a:stretch/>
        </p:blipFill>
        <p:spPr>
          <a:xfrm>
            <a:off x="9149040" y="2246400"/>
            <a:ext cx="385920" cy="325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Рисунок 17" descr=""/>
          <p:cNvPicPr/>
          <p:nvPr/>
        </p:nvPicPr>
        <p:blipFill>
          <a:blip r:embed="rId5"/>
          <a:stretch/>
        </p:blipFill>
        <p:spPr>
          <a:xfrm>
            <a:off x="2798640" y="2178360"/>
            <a:ext cx="392760" cy="392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5" name="Рисунок 18" descr=""/>
          <p:cNvPicPr/>
          <p:nvPr/>
        </p:nvPicPr>
        <p:blipFill>
          <a:blip r:embed="rId6"/>
          <a:stretch/>
        </p:blipFill>
        <p:spPr>
          <a:xfrm>
            <a:off x="5860080" y="2181960"/>
            <a:ext cx="487440" cy="389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75480" y="184680"/>
            <a:ext cx="9344520" cy="535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77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ru-RU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Постановка задачи</a:t>
            </a:r>
            <a:endParaRPr b="0" lang="ru-RU" sz="5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44320" y="1080360"/>
            <a:ext cx="4226400" cy="386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Цель</a:t>
            </a:r>
            <a:r>
              <a:rPr b="0" lang="ru-RU" sz="5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54432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Помочь категорийному менеджеру, закупающему арматуру, сэкономить.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307480" y="1080360"/>
            <a:ext cx="4226400" cy="20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О </a:t>
            </a:r>
            <a:r>
              <a:rPr b="0" lang="ru-RU" sz="24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проекте</a:t>
            </a:r>
            <a:r>
              <a:rPr b="0" lang="ru-RU" sz="2600" strike="noStrike" u="none">
                <a:solidFill>
                  <a:srgbClr val="ffffff"/>
                </a:solidFill>
                <a:uFillTx/>
                <a:latin typeface="Helvetica Neue"/>
                <a:ea typeface="CoFo Sans Medium"/>
              </a:rPr>
              <a:t>: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5307480" y="1467000"/>
            <a:ext cx="4226400" cy="3121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5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В приложении есть понедельная история рыночных цен на арматуру в промежутке 201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5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-202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3</a:t>
            </a:r>
            <a:r>
              <a:rPr b="0" lang="en-US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 гг. Необходимо разработать модель, которая по истории делает рекомендацию по объему тендера для недели T. Рекомендация на N недель фиксирует цену на N недель, следующий тендер будет проведен на неделе T+N. Считаем, что тендеры проводятся по </a:t>
            </a:r>
            <a:r>
              <a:rPr b="0" lang="ru-RU" sz="1400" strike="noStrike" u="none">
                <a:solidFill>
                  <a:schemeClr val="dk1"/>
                </a:solidFill>
                <a:uFillTx/>
                <a:latin typeface="Helvetica Neue"/>
                <a:ea typeface="Arial"/>
              </a:rPr>
              <a:t>понедельникам.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1" name="Рисунок 7" descr=""/>
          <p:cNvPicPr/>
          <p:nvPr/>
        </p:nvPicPr>
        <p:blipFill>
          <a:blip r:embed="rId1"/>
          <a:stretch/>
        </p:blipFill>
        <p:spPr>
          <a:xfrm>
            <a:off x="8879040" y="4037400"/>
            <a:ext cx="655560" cy="55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2" name="Рисунок 8" descr=""/>
          <p:cNvPicPr/>
          <p:nvPr/>
        </p:nvPicPr>
        <p:blipFill>
          <a:blip r:embed="rId2"/>
          <a:stretch/>
        </p:blipFill>
        <p:spPr>
          <a:xfrm>
            <a:off x="4104000" y="3922560"/>
            <a:ext cx="666720" cy="666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76200" y="2973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50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5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Этапы работы над проектом</a:t>
            </a:r>
            <a:endParaRPr b="0" lang="ru-RU" sz="5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Google Shape;626;p 2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5" name="Google Shape;627;p 2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6" name="Google Shape;628;p 2"/>
          <p:cNvSpPr/>
          <p:nvPr/>
        </p:nvSpPr>
        <p:spPr>
          <a:xfrm>
            <a:off x="394560" y="1855080"/>
            <a:ext cx="22140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Анализ данных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7" name="Google Shape;629;p 2"/>
          <p:cNvSpPr/>
          <p:nvPr/>
        </p:nvSpPr>
        <p:spPr>
          <a:xfrm>
            <a:off x="2754360" y="1839600"/>
            <a:ext cx="21607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дополнительных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8" name="Google Shape;630;p 2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39" name="Google Shape;631;p 2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0" name="Google Shape;632;p 2"/>
          <p:cNvSpPr/>
          <p:nvPr/>
        </p:nvSpPr>
        <p:spPr>
          <a:xfrm>
            <a:off x="5137560" y="183960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 обучение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1" name="Google Shape;633;p 2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2" name="Google Shape;634;p 2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3" name="Google Shape;635;p 2"/>
          <p:cNvSpPr/>
          <p:nvPr/>
        </p:nvSpPr>
        <p:spPr>
          <a:xfrm>
            <a:off x="7552080" y="182160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Построение графиков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Google Shape;636;p 2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5" name="Google Shape;637;p 2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Google Shape;638;p 2"/>
          <p:cNvSpPr/>
          <p:nvPr/>
        </p:nvSpPr>
        <p:spPr>
          <a:xfrm>
            <a:off x="380520" y="3614040"/>
            <a:ext cx="221436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Оценка модели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7" name="Google Shape;639;p 2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48" name="Google Shape;640;p 2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9" name="Google Shape;641;p 2"/>
          <p:cNvSpPr/>
          <p:nvPr/>
        </p:nvSpPr>
        <p:spPr>
          <a:xfrm>
            <a:off x="2754360" y="3614040"/>
            <a:ext cx="2160720" cy="82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Прогнозирование будущих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	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 значений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0" name="Google Shape;642;p 2"/>
          <p:cNvSpPr/>
          <p:nvPr/>
        </p:nvSpPr>
        <p:spPr>
          <a:xfrm>
            <a:off x="27543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1" name="Google Shape;643;p 2"/>
          <p:cNvSpPr/>
          <p:nvPr/>
        </p:nvSpPr>
        <p:spPr>
          <a:xfrm>
            <a:off x="28166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6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2" name="Google Shape;644;p 2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Вычисление объёма тендера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3" name="Google Shape;645;p 2"/>
          <p:cNvSpPr/>
          <p:nvPr/>
        </p:nvSpPr>
        <p:spPr>
          <a:xfrm>
            <a:off x="513756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4" name="Google Shape;646;p 2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7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5" name="Google Shape;647;p 2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интерфейса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6" name="Google Shape;648;p 2"/>
          <p:cNvSpPr/>
          <p:nvPr/>
        </p:nvSpPr>
        <p:spPr>
          <a:xfrm>
            <a:off x="755208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57" name="Google Shape;649;p 2"/>
          <p:cNvSpPr/>
          <p:nvPr/>
        </p:nvSpPr>
        <p:spPr>
          <a:xfrm>
            <a:off x="761436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8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Google Shape;651;p 2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1407600" y="720000"/>
            <a:ext cx="7052400" cy="468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5760" y="105480"/>
            <a:ext cx="9348120" cy="4404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10000"/>
              </a:lnSpc>
              <a:buNone/>
            </a:pPr>
            <a:r>
              <a:rPr b="1" lang="ru-RU" sz="3000" strike="noStrike" u="none">
                <a:solidFill>
                  <a:srgbClr val="ffffff"/>
                </a:solidFill>
                <a:uFillTx/>
                <a:latin typeface="Helvetica Neue"/>
              </a:rPr>
              <a:t>Компоненты временных рядов</a:t>
            </a:r>
            <a:endParaRPr b="1" lang="ru-RU" sz="3000" strike="noStrike" u="none">
              <a:solidFill>
                <a:srgbClr val="ffffff"/>
              </a:solidFill>
              <a:uFillTx/>
              <a:latin typeface="Helvetica Neue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519920" y="794520"/>
            <a:ext cx="6940080" cy="460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b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61720" y="133560"/>
            <a:ext cx="6973560" cy="9450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2500" lnSpcReduction="19999"/>
          </a:bodyPr>
          <a:p>
            <a:pPr indent="0">
              <a:lnSpc>
                <a:spcPct val="100000"/>
              </a:lnSpc>
              <a:buNone/>
            </a:pPr>
            <a:r>
              <a:rPr b="1" lang="en-US" sz="36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признаков, лагов и т.д.</a:t>
            </a:r>
            <a:endParaRPr b="1" lang="ru-RU" sz="3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4" name="Google Shape;626;p 3"/>
          <p:cNvSpPr/>
          <p:nvPr/>
        </p:nvSpPr>
        <p:spPr>
          <a:xfrm>
            <a:off x="3801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5" name="Google Shape;627;p 3"/>
          <p:cNvSpPr/>
          <p:nvPr/>
        </p:nvSpPr>
        <p:spPr>
          <a:xfrm>
            <a:off x="4424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1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6" name="Google Shape;628;p 3"/>
          <p:cNvSpPr/>
          <p:nvPr/>
        </p:nvSpPr>
        <p:spPr>
          <a:xfrm>
            <a:off x="394560" y="1855080"/>
            <a:ext cx="221400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Интеграция сезонности и тренда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7" name="Google Shape;629;p 3"/>
          <p:cNvSpPr/>
          <p:nvPr/>
        </p:nvSpPr>
        <p:spPr>
          <a:xfrm>
            <a:off x="2754360" y="1839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временных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8" name="Google Shape;630;p 3"/>
          <p:cNvSpPr/>
          <p:nvPr/>
        </p:nvSpPr>
        <p:spPr>
          <a:xfrm>
            <a:off x="27543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69" name="Google Shape;631;p 3"/>
          <p:cNvSpPr/>
          <p:nvPr/>
        </p:nvSpPr>
        <p:spPr>
          <a:xfrm>
            <a:off x="28166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2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Google Shape;632;p 3"/>
          <p:cNvSpPr/>
          <p:nvPr/>
        </p:nvSpPr>
        <p:spPr>
          <a:xfrm>
            <a:off x="5137560" y="1839600"/>
            <a:ext cx="219204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лагов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1" name="Google Shape;633;p 3"/>
          <p:cNvSpPr/>
          <p:nvPr/>
        </p:nvSpPr>
        <p:spPr>
          <a:xfrm>
            <a:off x="513756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2" name="Google Shape;634;p 3"/>
          <p:cNvSpPr/>
          <p:nvPr/>
        </p:nvSpPr>
        <p:spPr>
          <a:xfrm>
            <a:off x="519984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3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3" name="Google Shape;635;p 3"/>
          <p:cNvSpPr/>
          <p:nvPr/>
        </p:nvSpPr>
        <p:spPr>
          <a:xfrm>
            <a:off x="7552080" y="1821600"/>
            <a:ext cx="21607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скользящих средних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Google Shape;636;p 3"/>
          <p:cNvSpPr/>
          <p:nvPr/>
        </p:nvSpPr>
        <p:spPr>
          <a:xfrm>
            <a:off x="7551720" y="126900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5" name="Google Shape;637;p 3"/>
          <p:cNvSpPr/>
          <p:nvPr/>
        </p:nvSpPr>
        <p:spPr>
          <a:xfrm>
            <a:off x="7603560" y="117648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4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6" name="Google Shape;638;p 3"/>
          <p:cNvSpPr/>
          <p:nvPr/>
        </p:nvSpPr>
        <p:spPr>
          <a:xfrm>
            <a:off x="380520" y="3614040"/>
            <a:ext cx="22143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Helvetica Neue"/>
                <a:ea typeface="Helvetica Neue"/>
              </a:rPr>
              <a:t>Создание производных признаков</a:t>
            </a:r>
            <a:endParaRPr b="0" lang="ru-RU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7" name="Google Shape;639;p 3"/>
          <p:cNvSpPr/>
          <p:nvPr/>
        </p:nvSpPr>
        <p:spPr>
          <a:xfrm>
            <a:off x="380520" y="3044160"/>
            <a:ext cx="424440" cy="424440"/>
          </a:xfrm>
          <a:prstGeom prst="ellipse">
            <a:avLst/>
          </a:prstGeom>
          <a:solidFill>
            <a:srgbClr val="ffffff"/>
          </a:solidFill>
          <a:ln w="0">
            <a:noFill/>
          </a:ln>
          <a:effectLst>
            <a:outerShdw blurRad="254160" dir="2700000" dist="126770" rotWithShape="0">
              <a:srgbClr val="2c2c2c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ru-RU" sz="3000" strike="noStrike" u="none">
              <a:solidFill>
                <a:srgbClr val="000000"/>
              </a:solidFill>
              <a:uFillTx/>
              <a:latin typeface="Helvetica Neue"/>
              <a:ea typeface="Helvetica Neue"/>
            </a:endParaRPr>
          </a:p>
        </p:txBody>
      </p:sp>
      <p:sp>
        <p:nvSpPr>
          <p:cNvPr id="178" name="Google Shape;640;p 3"/>
          <p:cNvSpPr/>
          <p:nvPr/>
        </p:nvSpPr>
        <p:spPr>
          <a:xfrm>
            <a:off x="44280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rgbClr val="007bfc"/>
                </a:solidFill>
                <a:uFillTx/>
                <a:latin typeface="Helvetica Neue"/>
                <a:ea typeface="Helvetica Neue"/>
              </a:rPr>
              <a:t>5</a:t>
            </a:r>
            <a:endParaRPr b="0" lang="ru-RU" sz="4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Google Shape;641;p 3"/>
          <p:cNvSpPr/>
          <p:nvPr/>
        </p:nvSpPr>
        <p:spPr>
          <a:xfrm>
            <a:off x="2754360" y="3614040"/>
            <a:ext cx="216072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Google Shape;644;p 3"/>
          <p:cNvSpPr/>
          <p:nvPr/>
        </p:nvSpPr>
        <p:spPr>
          <a:xfrm>
            <a:off x="5039640" y="3614040"/>
            <a:ext cx="219204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1" name="Google Shape;646;p 3"/>
          <p:cNvSpPr/>
          <p:nvPr/>
        </p:nvSpPr>
        <p:spPr>
          <a:xfrm>
            <a:off x="5199840" y="2952000"/>
            <a:ext cx="29988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2" name="Google Shape;647;p 3"/>
          <p:cNvSpPr/>
          <p:nvPr/>
        </p:nvSpPr>
        <p:spPr>
          <a:xfrm>
            <a:off x="7552080" y="3614040"/>
            <a:ext cx="2160720" cy="54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1828800">
              <a:lnSpc>
                <a:spcPct val="100000"/>
              </a:lnSpc>
              <a:tabLst>
                <a:tab algn="l" pos="0"/>
              </a:tabLst>
            </a:pPr>
            <a:endParaRPr b="0" lang="ru-RU" sz="124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83" name="Google Shape;651;p 3" descr="sml_logo_white.png"/>
          <p:cNvPicPr/>
          <p:nvPr/>
        </p:nvPicPr>
        <p:blipFill>
          <a:blip r:embed="rId1"/>
          <a:stretch/>
        </p:blipFill>
        <p:spPr>
          <a:xfrm>
            <a:off x="8382600" y="5126040"/>
            <a:ext cx="1320840" cy="1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main_4c_parent">
  <a:themeElements>
    <a:clrScheme name="SMLT_COLOURS">
      <a:dk1>
        <a:srgbClr val="fefffe"/>
      </a:dk1>
      <a:lt1>
        <a:srgbClr val="007fff"/>
      </a:lt1>
      <a:dk2>
        <a:srgbClr val="007f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 pitchFamily="0" charset="1"/>
        <a:ea typeface="CoFo Sans" pitchFamily="0" charset="1"/>
        <a:cs typeface="CoFo Sans" pitchFamily="0" charset="1"/>
      </a:majorFont>
      <a:minorFont>
        <a:latin typeface="CoFo Sans" pitchFamily="0" charset="1"/>
        <a:ea typeface="CoFo Sans" pitchFamily="0" charset="1"/>
        <a:cs typeface="CoFo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Application>LibreOffice/24.8.5.2$Windows_X86_64 LibreOffice_project/fddf2685c70b461e7832239a0162a77216259f22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2025-03-27T11:52:23Z</dcterms:created>
  <dc:creator/>
  <dc:description/>
  <dc:language>ru-RU</dc:language>
  <cp:lastModifiedBy/>
  <dcterms:modified xsi:type="dcterms:W3CDTF">2025-03-27T12:50:55Z</dcterms:modified>
  <cp:revision>3</cp:revision>
  <dc:subject/>
  <dc:title/>
</cp:coreProperties>
</file>